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63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8" d="100"/>
          <a:sy n="68" d="100"/>
        </p:scale>
        <p:origin x="-160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57319"/>
            <a:ext cx="8915400" cy="87782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034553"/>
            <a:ext cx="8001000" cy="3823447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4/28/15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487987" y="2048256"/>
            <a:ext cx="3427413" cy="4206240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2039112"/>
            <a:ext cx="457200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70FAA508-F0CD-46EA-95FB-26B559A0B5D9}" type="datetimeFigureOut">
              <a:rPr lang="en-US" smtClean="0"/>
              <a:t>4/28/15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4/28/15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70FAA508-F0CD-46EA-95FB-26B559A0B5D9}" type="datetimeFigureOut">
              <a:rPr lang="en-US" smtClean="0"/>
              <a:t>4/28/15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4928616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70FAA508-F0CD-46EA-95FB-26B559A0B5D9}" type="datetimeFigureOut">
              <a:rPr lang="en-US" smtClean="0"/>
              <a:t>4/28/15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6601968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7543800" y="1129553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7543800" y="2629169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4/28/15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87553" y="1129554"/>
            <a:ext cx="914400" cy="5533278"/>
          </a:xfrm>
        </p:spPr>
        <p:txBody>
          <a:bodyPr vert="eaVert" lIns="274320" tIns="685800" bIns="68580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600" y="1734671"/>
            <a:ext cx="6426200" cy="4542304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4/28/15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4/28/15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025435"/>
            <a:ext cx="89154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943600"/>
            <a:ext cx="8001000" cy="91440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91440" rIns="274320" bIns="91440" rtlCol="0" anchor="t" anchorCtr="0"/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4/28/15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38862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200399"/>
            <a:ext cx="8915400" cy="2286000"/>
          </a:xfrm>
          <a:solidFill>
            <a:schemeClr val="tx2"/>
          </a:solidFill>
        </p:spPr>
        <p:txBody>
          <a:bodyPr vert="horz" lIns="1188720" tIns="45720" rIns="274320" bIns="45720" rtlCol="0" anchor="b" anchorCtr="0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5484607"/>
            <a:ext cx="8001000" cy="77724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ctr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4/28/15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600" y="2595563"/>
            <a:ext cx="356616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7534" y="2595563"/>
            <a:ext cx="356616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70FAA508-F0CD-46EA-95FB-26B559A0B5D9}" type="datetimeFigureOut">
              <a:rPr lang="en-US" smtClean="0"/>
              <a:t>4/28/15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588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588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7534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7534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70FAA508-F0CD-46EA-95FB-26B559A0B5D9}" type="datetimeFigureOut">
              <a:rPr lang="en-US" smtClean="0"/>
              <a:t>4/28/15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120588" y="188259"/>
            <a:ext cx="2895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4/28/15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4/28/15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7534" y="2590800"/>
            <a:ext cx="3566160" cy="368617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2000"/>
            </a:lvl6pPr>
            <a:lvl7pPr marL="2055813" indent="-344488">
              <a:defRPr sz="2000"/>
            </a:lvl7pPr>
            <a:lvl8pPr marL="2055813" indent="-344488">
              <a:defRPr sz="2000"/>
            </a:lvl8pPr>
            <a:lvl9pPr marL="2055813" indent="-344488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0952" y="2039111"/>
            <a:ext cx="356616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70FAA508-F0CD-46EA-95FB-26B559A0B5D9}" type="datetimeFigureOut">
              <a:rPr lang="en-US" smtClean="0"/>
              <a:t>4/28/15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1123856"/>
            <a:ext cx="8913813" cy="914400"/>
          </a:xfrm>
          <a:prstGeom prst="rect">
            <a:avLst/>
          </a:prstGeo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4424" y="2595562"/>
            <a:ext cx="7610476" cy="36707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80094" y="188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0FAA508-F0CD-46EA-95FB-26B559A0B5D9}" type="datetimeFigureOut">
              <a:rPr lang="en-US" smtClean="0"/>
              <a:t>4/28/15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20588" y="18825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89894" y="65690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0"/>
            <a:ext cx="7999413" cy="18288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914400" y="6675120"/>
            <a:ext cx="7999413" cy="18288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xStyles>
    <p:titleStyle>
      <a:lvl1pPr marL="0" indent="0" algn="l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Font typeface="Wingdings 2" pitchFamily="18" charset="2"/>
        <a:buChar char="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Turn in </a:t>
            </a:r>
            <a:r>
              <a:rPr lang="en-US" dirty="0" smtClean="0"/>
              <a:t>your homework</a:t>
            </a:r>
          </a:p>
          <a:p>
            <a:r>
              <a:rPr lang="en-US" b="1" dirty="0" smtClean="0"/>
              <a:t>Write down </a:t>
            </a:r>
            <a:r>
              <a:rPr lang="en-US" dirty="0" smtClean="0"/>
              <a:t>tonight’s homework (20 minutes on your draft)</a:t>
            </a:r>
          </a:p>
          <a:p>
            <a:r>
              <a:rPr lang="en-US" b="1" dirty="0" smtClean="0"/>
              <a:t>Have out</a:t>
            </a:r>
            <a:endParaRPr lang="en-US" dirty="0" smtClean="0"/>
          </a:p>
          <a:p>
            <a:pPr lvl="1"/>
            <a:r>
              <a:rPr lang="en-US" dirty="0" smtClean="0"/>
              <a:t>Materials for your writing project</a:t>
            </a:r>
          </a:p>
          <a:p>
            <a:pPr lvl="1"/>
            <a:r>
              <a:rPr lang="en-US" dirty="0" smtClean="0"/>
              <a:t>Pen/Pencil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64397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Commas: Part II</a:t>
            </a:r>
          </a:p>
          <a:p>
            <a:r>
              <a:rPr lang="en-US" dirty="0" smtClean="0"/>
              <a:t>Writing Project</a:t>
            </a:r>
          </a:p>
          <a:p>
            <a:pPr lvl="1"/>
            <a:r>
              <a:rPr lang="en-US" dirty="0" smtClean="0"/>
              <a:t>Individual Conferences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51240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COMMAS PART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RULE:  </a:t>
            </a:r>
            <a:r>
              <a:rPr lang="en-US" dirty="0"/>
              <a:t>Use a comma when separating phrases that </a:t>
            </a:r>
            <a:r>
              <a:rPr lang="en-US" u="sng" dirty="0"/>
              <a:t>don’t necessarily need to be </a:t>
            </a:r>
            <a:r>
              <a:rPr lang="en-US" u="sng" dirty="0" smtClean="0"/>
              <a:t>there (extra info).</a:t>
            </a:r>
            <a:r>
              <a:rPr lang="en-US" dirty="0"/>
              <a:t> </a:t>
            </a:r>
          </a:p>
          <a:p>
            <a:endParaRPr lang="en-US" dirty="0" smtClean="0"/>
          </a:p>
          <a:p>
            <a:r>
              <a:rPr lang="en-US" b="1" dirty="0"/>
              <a:t>Example: </a:t>
            </a:r>
            <a:endParaRPr lang="en-US" b="1" dirty="0" smtClean="0"/>
          </a:p>
          <a:p>
            <a:pPr lvl="1"/>
            <a:r>
              <a:rPr lang="en-US" b="1" dirty="0" smtClean="0"/>
              <a:t> </a:t>
            </a:r>
            <a:r>
              <a:rPr lang="en-US" dirty="0"/>
              <a:t>Margaret, the most athletic student in the school, exercises everyday when she gets home</a:t>
            </a:r>
            <a:r>
              <a:rPr lang="en-US" dirty="0" smtClean="0"/>
              <a:t>.</a:t>
            </a:r>
            <a:endParaRPr lang="en-US" dirty="0"/>
          </a:p>
          <a:p>
            <a:pPr lvl="1"/>
            <a:r>
              <a:rPr lang="en-US" dirty="0"/>
              <a:t>Joe, my cousin, is visiting next weekend.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98876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Underline the extra info…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1.  Francesca visited Rita, her elderly next-door neighbor, a couple of times a week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/>
              <a:t>2.  If you see Tom, the baseball player, tell him he left his bag in the classroom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/>
              <a:t>3.  Portland, a small coastal city in Maine, has a ton of really amazing food!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47968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Commas: Part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RULE:  </a:t>
            </a:r>
            <a:r>
              <a:rPr lang="en-US" dirty="0"/>
              <a:t>Use a comma to </a:t>
            </a:r>
            <a:r>
              <a:rPr lang="en-US" dirty="0" smtClean="0"/>
              <a:t> </a:t>
            </a:r>
            <a:r>
              <a:rPr lang="en-US" u="sng" dirty="0" smtClean="0"/>
              <a:t>introduce </a:t>
            </a:r>
            <a:r>
              <a:rPr lang="en-US" dirty="0" smtClean="0"/>
              <a:t>and </a:t>
            </a:r>
            <a:r>
              <a:rPr lang="en-US" u="sng" dirty="0" smtClean="0"/>
              <a:t> integrate </a:t>
            </a:r>
            <a:r>
              <a:rPr lang="en-US" dirty="0" smtClean="0"/>
              <a:t>quotes.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b="1" dirty="0"/>
              <a:t>Example: </a:t>
            </a:r>
            <a:r>
              <a:rPr lang="en-US" dirty="0"/>
              <a:t> </a:t>
            </a:r>
            <a:endParaRPr lang="en-US" dirty="0" smtClean="0"/>
          </a:p>
          <a:p>
            <a:pPr lvl="1"/>
            <a:r>
              <a:rPr lang="en-US" dirty="0" smtClean="0"/>
              <a:t>Johnny </a:t>
            </a:r>
            <a:r>
              <a:rPr lang="en-US" dirty="0"/>
              <a:t>said, “Stay gold, </a:t>
            </a:r>
            <a:r>
              <a:rPr lang="en-US" dirty="0" err="1"/>
              <a:t>Ponyboy</a:t>
            </a:r>
            <a:r>
              <a:rPr lang="en-US" dirty="0"/>
              <a:t>, stay gold,” to Pony at the end of the novel</a:t>
            </a:r>
            <a:r>
              <a:rPr lang="en-US" dirty="0" smtClean="0"/>
              <a:t>.</a:t>
            </a:r>
            <a:endParaRPr lang="en-US" dirty="0"/>
          </a:p>
          <a:p>
            <a:pPr lvl="1"/>
            <a:r>
              <a:rPr lang="en-US" dirty="0"/>
              <a:t>The author explains, “Commas are an essential part of writing clearly.”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88646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Place the commas </a:t>
            </a:r>
            <a:r>
              <a:rPr lang="en-US" b="1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1.  Kara said “I am so excited to graduate” over the phone.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2.  Mary called across the park “Come on!  We’re going to be late!” to me. 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3.   I cannot help but think “I am so hungry right now!</a:t>
            </a:r>
            <a:r>
              <a:rPr lang="en-US" dirty="0" smtClean="0"/>
              <a:t>”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09663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6243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erception">
  <a:themeElements>
    <a:clrScheme name="Perception">
      <a:dk1>
        <a:sysClr val="windowText" lastClr="000000"/>
      </a:dk1>
      <a:lt1>
        <a:sysClr val="window" lastClr="FFFFFF"/>
      </a:lt1>
      <a:dk2>
        <a:srgbClr val="333333"/>
      </a:dk2>
      <a:lt2>
        <a:srgbClr val="BBC0AC"/>
      </a:lt2>
      <a:accent1>
        <a:srgbClr val="A2C816"/>
      </a:accent1>
      <a:accent2>
        <a:srgbClr val="E07602"/>
      </a:accent2>
      <a:accent3>
        <a:srgbClr val="E4C402"/>
      </a:accent3>
      <a:accent4>
        <a:srgbClr val="7DC1EF"/>
      </a:accent4>
      <a:accent5>
        <a:srgbClr val="21449B"/>
      </a:accent5>
      <a:accent6>
        <a:srgbClr val="A2B170"/>
      </a:accent6>
      <a:hlink>
        <a:srgbClr val="8DA440"/>
      </a:hlink>
      <a:folHlink>
        <a:srgbClr val="4C4F3F"/>
      </a:folHlink>
    </a:clrScheme>
    <a:fontScheme name="Perception">
      <a:maj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Perception">
      <a:fillStyleLst>
        <a:solidFill>
          <a:schemeClr val="phClr"/>
        </a:solidFill>
        <a:solidFill>
          <a:schemeClr val="phClr">
            <a:shade val="90000"/>
          </a:schemeClr>
        </a:solidFill>
        <a:solidFill>
          <a:schemeClr val="phClr">
            <a:shade val="80000"/>
          </a:schemeClr>
        </a:soli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bliqueTopRight"/>
            <a:lightRig rig="threePt" dir="tl"/>
          </a:scene3d>
          <a:sp3d>
            <a:bevelT w="25400" h="25400"/>
          </a:sp3d>
        </a:effectStyle>
        <a:effectStyle>
          <a:effectLst/>
          <a:scene3d>
            <a:camera prst="perspectiveFront" fov="4200000"/>
            <a:lightRig rig="balanced" dir="tl">
              <a:rot lat="0" lon="0" rev="18600000"/>
            </a:lightRig>
          </a:scene3d>
          <a:sp3d prstMaterial="metal">
            <a:bevelT w="63500" h="50800" prst="angle"/>
          </a:sp3d>
        </a:effectStyle>
      </a:effectStyleLst>
      <a:bgFillStyleLst>
        <a:solidFill>
          <a:schemeClr val="phClr">
            <a:tint val="90000"/>
          </a:schemeClr>
        </a:solidFill>
        <a:solidFill>
          <a:schemeClr val="phClr">
            <a:tint val="50000"/>
          </a:schemeClr>
        </a:solidFill>
        <a:solidFill>
          <a:schemeClr val="phClr">
            <a:shade val="60000"/>
          </a:schemeClr>
        </a:soli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Perception.thmx</Template>
  <TotalTime>447</TotalTime>
  <Words>235</Words>
  <Application>Microsoft Macintosh PowerPoint</Application>
  <PresentationFormat>On-screen Show (4:3)</PresentationFormat>
  <Paragraphs>32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Perception</vt:lpstr>
      <vt:lpstr>DO NOW</vt:lpstr>
      <vt:lpstr>Agenda</vt:lpstr>
      <vt:lpstr>COMMAS PART II</vt:lpstr>
      <vt:lpstr>Underline the extra info…</vt:lpstr>
      <vt:lpstr>Commas: Part II</vt:lpstr>
      <vt:lpstr>Place the commas …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 NOW</dc:title>
  <dc:creator>Sasha Davis</dc:creator>
  <cp:lastModifiedBy>Sasha Davis</cp:lastModifiedBy>
  <cp:revision>4</cp:revision>
  <dcterms:created xsi:type="dcterms:W3CDTF">2015-04-28T11:25:15Z</dcterms:created>
  <dcterms:modified xsi:type="dcterms:W3CDTF">2015-04-28T18:52:30Z</dcterms:modified>
</cp:coreProperties>
</file>